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75" r:id="rId4"/>
    <p:sldId id="276" r:id="rId5"/>
    <p:sldId id="277" r:id="rId6"/>
    <p:sldId id="278" r:id="rId7"/>
    <p:sldId id="279" r:id="rId8"/>
    <p:sldId id="280" r:id="rId9"/>
    <p:sldId id="273" r:id="rId10"/>
    <p:sldId id="281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3" roundtripDataSignature="AMtx7mjHdQTXnLwXl4aw6BDkwgH7UyXCl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Vivien Bodereau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8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customschemas.google.com/relationships/presentationmetadata" Target="meta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jp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810602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8360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51709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08971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50143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566806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Full page 2">
  <p:cSld name="1_Full page 2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1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0" name="Google Shape;70;p31" descr="Shap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3525" y="6137275"/>
            <a:ext cx="2803442" cy="471488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31"/>
          <p:cNvSpPr txBox="1">
            <a:spLocks noGrp="1"/>
          </p:cNvSpPr>
          <p:nvPr>
            <p:ph type="body" idx="1"/>
          </p:nvPr>
        </p:nvSpPr>
        <p:spPr>
          <a:xfrm>
            <a:off x="1010688" y="908050"/>
            <a:ext cx="8742911" cy="79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4D9B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EF4D9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651038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Q&amp;A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2"/>
          <p:cNvSpPr/>
          <p:nvPr/>
        </p:nvSpPr>
        <p:spPr>
          <a:xfrm>
            <a:off x="0" y="5328745"/>
            <a:ext cx="12192000" cy="1529255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42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8" name="Google Shape;138;p42" descr="A screenshot of a computer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81402" y="5572540"/>
            <a:ext cx="6229196" cy="1047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42" descr="A picture containing vegetabl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34509"/>
          <a:stretch/>
        </p:blipFill>
        <p:spPr>
          <a:xfrm>
            <a:off x="0" y="13719"/>
            <a:ext cx="12192000" cy="53287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198366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Title Page">
  <p:cSld name="Main Title Page">
    <p:bg>
      <p:bgPr>
        <a:solidFill>
          <a:srgbClr val="1D4F9D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3"/>
          <p:cNvSpPr/>
          <p:nvPr/>
        </p:nvSpPr>
        <p:spPr>
          <a:xfrm>
            <a:off x="0" y="5328745"/>
            <a:ext cx="12192000" cy="1529255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3"/>
          <p:cNvSpPr/>
          <p:nvPr/>
        </p:nvSpPr>
        <p:spPr>
          <a:xfrm>
            <a:off x="0" y="0"/>
            <a:ext cx="12192000" cy="5328745"/>
          </a:xfrm>
          <a:prstGeom prst="rect">
            <a:avLst/>
          </a:prstGeom>
          <a:solidFill>
            <a:srgbClr val="5D24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oogle Shape;15;p23" descr="A screenshot of a computer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81402" y="5572540"/>
            <a:ext cx="6229196" cy="1047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3" descr="A picture containing plant, vegetabl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2150" y="326258"/>
            <a:ext cx="10807700" cy="467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10629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 1">
  <p:cSld name="Contents 1">
    <p:bg>
      <p:bgPr>
        <a:solidFill>
          <a:srgbClr val="5D247F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4"/>
          <p:cNvSpPr txBox="1"/>
          <p:nvPr/>
        </p:nvSpPr>
        <p:spPr>
          <a:xfrm>
            <a:off x="677863" y="619125"/>
            <a:ext cx="3157537" cy="83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/>
          </a:p>
        </p:txBody>
      </p:sp>
      <p:sp>
        <p:nvSpPr>
          <p:cNvPr id="19" name="Google Shape;19;p24"/>
          <p:cNvSpPr txBox="1">
            <a:spLocks noGrp="1"/>
          </p:cNvSpPr>
          <p:nvPr>
            <p:ph type="body" idx="1"/>
          </p:nvPr>
        </p:nvSpPr>
        <p:spPr>
          <a:xfrm>
            <a:off x="1894841" y="187106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4"/>
          <p:cNvSpPr txBox="1">
            <a:spLocks noGrp="1"/>
          </p:cNvSpPr>
          <p:nvPr>
            <p:ph type="body" idx="2"/>
          </p:nvPr>
        </p:nvSpPr>
        <p:spPr>
          <a:xfrm>
            <a:off x="1894841" y="223682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4"/>
          <p:cNvSpPr txBox="1">
            <a:spLocks noGrp="1"/>
          </p:cNvSpPr>
          <p:nvPr>
            <p:ph type="body" idx="3"/>
          </p:nvPr>
        </p:nvSpPr>
        <p:spPr>
          <a:xfrm>
            <a:off x="1894841" y="262290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4"/>
          <p:cNvSpPr txBox="1">
            <a:spLocks noGrp="1"/>
          </p:cNvSpPr>
          <p:nvPr>
            <p:ph type="body" idx="4"/>
          </p:nvPr>
        </p:nvSpPr>
        <p:spPr>
          <a:xfrm>
            <a:off x="1894841" y="300898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24"/>
          <p:cNvSpPr txBox="1">
            <a:spLocks noGrp="1"/>
          </p:cNvSpPr>
          <p:nvPr>
            <p:ph type="body" idx="5"/>
          </p:nvPr>
        </p:nvSpPr>
        <p:spPr>
          <a:xfrm>
            <a:off x="1473201" y="187765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24"/>
          <p:cNvSpPr txBox="1">
            <a:spLocks noGrp="1"/>
          </p:cNvSpPr>
          <p:nvPr>
            <p:ph type="body" idx="6"/>
          </p:nvPr>
        </p:nvSpPr>
        <p:spPr>
          <a:xfrm>
            <a:off x="1473201" y="224341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24"/>
          <p:cNvSpPr txBox="1">
            <a:spLocks noGrp="1"/>
          </p:cNvSpPr>
          <p:nvPr>
            <p:ph type="body" idx="7"/>
          </p:nvPr>
        </p:nvSpPr>
        <p:spPr>
          <a:xfrm>
            <a:off x="1473201" y="262949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24"/>
          <p:cNvSpPr txBox="1">
            <a:spLocks noGrp="1"/>
          </p:cNvSpPr>
          <p:nvPr>
            <p:ph type="body" idx="8"/>
          </p:nvPr>
        </p:nvSpPr>
        <p:spPr>
          <a:xfrm>
            <a:off x="1473201" y="301557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24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8" name="Google Shape;28;p24" descr="A screenshot of a computer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24"/>
          <p:cNvSpPr txBox="1"/>
          <p:nvPr/>
        </p:nvSpPr>
        <p:spPr>
          <a:xfrm>
            <a:off x="4357991" y="622570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" name="Google Shape;30;p24" descr="A picture containing pers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7258" r="14317"/>
          <a:stretch/>
        </p:blipFill>
        <p:spPr>
          <a:xfrm>
            <a:off x="6158762" y="0"/>
            <a:ext cx="6033238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776983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 ">
  <p:cSld name="Thank you 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41" descr="A group of children sitting at a tabl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 l="1" t="16274" r="831"/>
          <a:stretch/>
        </p:blipFill>
        <p:spPr>
          <a:xfrm>
            <a:off x="1" y="-1"/>
            <a:ext cx="12191999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41"/>
          <p:cNvSpPr/>
          <p:nvPr/>
        </p:nvSpPr>
        <p:spPr>
          <a:xfrm>
            <a:off x="0" y="5328745"/>
            <a:ext cx="12192000" cy="1529255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41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4" name="Google Shape;134;p41" descr="A screenshot of a computer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81402" y="5572540"/>
            <a:ext cx="6229196" cy="10476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31401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eitfoodeducation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1.png"/><Relationship Id="rId5" Type="http://schemas.openxmlformats.org/officeDocument/2006/relationships/hyperlink" Target="https://www.eitfood.eu/education" TargetMode="Externa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"/>
          <p:cNvSpPr txBox="1"/>
          <p:nvPr/>
        </p:nvSpPr>
        <p:spPr>
          <a:xfrm>
            <a:off x="1236959" y="2292741"/>
            <a:ext cx="3215120" cy="757930"/>
          </a:xfrm>
          <a:prstGeom prst="rect">
            <a:avLst/>
          </a:prstGeom>
          <a:solidFill>
            <a:srgbClr val="EF4D9B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1"/>
          <p:cNvSpPr txBox="1"/>
          <p:nvPr/>
        </p:nvSpPr>
        <p:spPr>
          <a:xfrm>
            <a:off x="1319405" y="2348540"/>
            <a:ext cx="305022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Youth Mission</a:t>
            </a:r>
            <a:endParaRPr/>
          </a:p>
        </p:txBody>
      </p:sp>
      <p:sp>
        <p:nvSpPr>
          <p:cNvPr id="2" name="Google Shape;84;p1">
            <a:extLst>
              <a:ext uri="{FF2B5EF4-FFF2-40B4-BE49-F238E27FC236}">
                <a16:creationId xmlns:a16="http://schemas.microsoft.com/office/drawing/2014/main" id="{9735C682-53B9-F9FE-6D0D-9E3DB2B0297D}"/>
              </a:ext>
            </a:extLst>
          </p:cNvPr>
          <p:cNvSpPr txBox="1">
            <a:spLocks/>
          </p:cNvSpPr>
          <p:nvPr/>
        </p:nvSpPr>
        <p:spPr>
          <a:xfrm>
            <a:off x="262591" y="3220755"/>
            <a:ext cx="5163856" cy="10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7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90000"/>
              </a:lnSpc>
              <a:buClr>
                <a:schemeClr val="dk1"/>
              </a:buClr>
              <a:buSzPts val="6000"/>
              <a:buFont typeface="Calibri"/>
              <a:buNone/>
            </a:pPr>
            <a:r>
              <a:rPr lang="en-US" sz="6000" dirty="0"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0"/>
                  </a:ext>
                </a:extLst>
              </a:rPr>
              <a:t>Food Sensory Evaluation</a:t>
            </a:r>
            <a:endParaRPr lang="en-US" sz="6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0"/>
          <p:cNvSpPr/>
          <p:nvPr/>
        </p:nvSpPr>
        <p:spPr>
          <a:xfrm>
            <a:off x="4760913" y="2351088"/>
            <a:ext cx="2654300" cy="709612"/>
          </a:xfrm>
          <a:prstGeom prst="rect">
            <a:avLst/>
          </a:prstGeom>
          <a:solidFill>
            <a:srgbClr val="00AB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20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331" name="Google Shape;331;p20"/>
          <p:cNvSpPr txBox="1"/>
          <p:nvPr/>
        </p:nvSpPr>
        <p:spPr>
          <a:xfrm>
            <a:off x="4641405" y="2336562"/>
            <a:ext cx="290919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"/>
          <p:cNvSpPr txBox="1">
            <a:spLocks noGrp="1"/>
          </p:cNvSpPr>
          <p:nvPr>
            <p:ph type="body" idx="1"/>
          </p:nvPr>
        </p:nvSpPr>
        <p:spPr>
          <a:xfrm>
            <a:off x="1895475" y="1871663"/>
            <a:ext cx="1841638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Definition</a:t>
            </a:r>
            <a:endParaRPr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"/>
          <p:cNvSpPr txBox="1">
            <a:spLocks noGrp="1"/>
          </p:cNvSpPr>
          <p:nvPr>
            <p:ph type="body" idx="2"/>
          </p:nvPr>
        </p:nvSpPr>
        <p:spPr>
          <a:xfrm>
            <a:off x="1895474" y="2236788"/>
            <a:ext cx="1990725" cy="31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Multidisciplinity</a:t>
            </a:r>
            <a:endParaRPr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2"/>
          <p:cNvSpPr txBox="1">
            <a:spLocks noGrp="1"/>
          </p:cNvSpPr>
          <p:nvPr>
            <p:ph type="body" idx="3"/>
          </p:nvPr>
        </p:nvSpPr>
        <p:spPr>
          <a:xfrm>
            <a:off x="1895474" y="2622550"/>
            <a:ext cx="1841637" cy="315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Test methods</a:t>
            </a:r>
            <a:endParaRPr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2"/>
          <p:cNvSpPr txBox="1">
            <a:spLocks noGrp="1"/>
          </p:cNvSpPr>
          <p:nvPr>
            <p:ph type="body" idx="4"/>
          </p:nvPr>
        </p:nvSpPr>
        <p:spPr>
          <a:xfrm>
            <a:off x="1895475" y="3008313"/>
            <a:ext cx="1841636" cy="31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Hedonic test</a:t>
            </a:r>
            <a:endParaRPr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"/>
          <p:cNvSpPr txBox="1">
            <a:spLocks noGrp="1"/>
          </p:cNvSpPr>
          <p:nvPr>
            <p:ph type="body" idx="5"/>
          </p:nvPr>
        </p:nvSpPr>
        <p:spPr>
          <a:xfrm>
            <a:off x="1473200" y="1878013"/>
            <a:ext cx="461963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None/>
            </a:pPr>
            <a:r>
              <a:rPr lang="en-US" b="1">
                <a:solidFill>
                  <a:srgbClr val="00ABA5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/>
          </a:p>
        </p:txBody>
      </p:sp>
      <p:sp>
        <p:nvSpPr>
          <p:cNvPr id="204" name="Google Shape;204;p2"/>
          <p:cNvSpPr txBox="1">
            <a:spLocks noGrp="1"/>
          </p:cNvSpPr>
          <p:nvPr>
            <p:ph type="body" idx="6"/>
          </p:nvPr>
        </p:nvSpPr>
        <p:spPr>
          <a:xfrm>
            <a:off x="1473200" y="2243138"/>
            <a:ext cx="461963" cy="31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None/>
            </a:pPr>
            <a:r>
              <a:rPr lang="en-US" b="1">
                <a:solidFill>
                  <a:srgbClr val="00ABA5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/>
          </a:p>
        </p:txBody>
      </p:sp>
      <p:sp>
        <p:nvSpPr>
          <p:cNvPr id="205" name="Google Shape;205;p2"/>
          <p:cNvSpPr txBox="1">
            <a:spLocks noGrp="1"/>
          </p:cNvSpPr>
          <p:nvPr>
            <p:ph type="body" idx="7"/>
          </p:nvPr>
        </p:nvSpPr>
        <p:spPr>
          <a:xfrm>
            <a:off x="1473200" y="2628900"/>
            <a:ext cx="461963" cy="315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None/>
            </a:pPr>
            <a:r>
              <a:rPr lang="en-US" b="1">
                <a:solidFill>
                  <a:srgbClr val="00ABA5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/>
          </a:p>
        </p:txBody>
      </p:sp>
      <p:sp>
        <p:nvSpPr>
          <p:cNvPr id="207" name="Google Shape;207;p2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2" name="Google Shape;202;p2">
            <a:extLst>
              <a:ext uri="{FF2B5EF4-FFF2-40B4-BE49-F238E27FC236}">
                <a16:creationId xmlns:a16="http://schemas.microsoft.com/office/drawing/2014/main" id="{1F17C18C-577A-98E5-0A43-D100BF28A1B8}"/>
              </a:ext>
            </a:extLst>
          </p:cNvPr>
          <p:cNvSpPr txBox="1">
            <a:spLocks/>
          </p:cNvSpPr>
          <p:nvPr/>
        </p:nvSpPr>
        <p:spPr>
          <a:xfrm>
            <a:off x="1895474" y="3338512"/>
            <a:ext cx="1841636" cy="31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en-GB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Descriptive test</a:t>
            </a:r>
          </a:p>
        </p:txBody>
      </p:sp>
      <p:sp>
        <p:nvSpPr>
          <p:cNvPr id="3" name="Google Shape;202;p2">
            <a:extLst>
              <a:ext uri="{FF2B5EF4-FFF2-40B4-BE49-F238E27FC236}">
                <a16:creationId xmlns:a16="http://schemas.microsoft.com/office/drawing/2014/main" id="{5ED9F5B5-482E-59F7-B172-E3169AEB1854}"/>
              </a:ext>
            </a:extLst>
          </p:cNvPr>
          <p:cNvSpPr txBox="1">
            <a:spLocks/>
          </p:cNvSpPr>
          <p:nvPr/>
        </p:nvSpPr>
        <p:spPr>
          <a:xfrm>
            <a:off x="1895474" y="3668711"/>
            <a:ext cx="1841636" cy="31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en-GB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Triangle test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2" name="Google Shape;89;p2">
            <a:extLst>
              <a:ext uri="{FF2B5EF4-FFF2-40B4-BE49-F238E27FC236}">
                <a16:creationId xmlns:a16="http://schemas.microsoft.com/office/drawing/2014/main" id="{B6CB9414-1C7A-DC21-DBC5-C58708F8D907}"/>
              </a:ext>
            </a:extLst>
          </p:cNvPr>
          <p:cNvSpPr txBox="1">
            <a:spLocks/>
          </p:cNvSpPr>
          <p:nvPr/>
        </p:nvSpPr>
        <p:spPr>
          <a:xfrm>
            <a:off x="1138519" y="5048904"/>
            <a:ext cx="9421905" cy="1109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rgbClr val="202124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A scientific discipline used to evoke, measure, analyze, and interpret reactions to those characteristics of food as they are perceived by the senses of </a:t>
            </a:r>
            <a:r>
              <a:rPr lang="en-US" sz="2400">
                <a:solidFill>
                  <a:srgbClr val="CC3399"/>
                </a:solidFill>
                <a:latin typeface="arial"/>
                <a:ea typeface="arial"/>
                <a:cs typeface="arial"/>
                <a:sym typeface="arial"/>
              </a:rPr>
              <a:t>sight, smell, touch, taste, and hearing</a:t>
            </a:r>
            <a:r>
              <a:rPr lang="en-US" sz="240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lang="en-US" sz="2400"/>
          </a:p>
        </p:txBody>
      </p:sp>
      <p:sp>
        <p:nvSpPr>
          <p:cNvPr id="3" name="Google Shape;90;p2">
            <a:extLst>
              <a:ext uri="{FF2B5EF4-FFF2-40B4-BE49-F238E27FC236}">
                <a16:creationId xmlns:a16="http://schemas.microsoft.com/office/drawing/2014/main" id="{0AEB01E7-0716-7A01-E4B2-A3E0E3DF89C3}"/>
              </a:ext>
            </a:extLst>
          </p:cNvPr>
          <p:cNvSpPr txBox="1">
            <a:spLocks/>
          </p:cNvSpPr>
          <p:nvPr/>
        </p:nvSpPr>
        <p:spPr>
          <a:xfrm>
            <a:off x="1138519" y="3578668"/>
            <a:ext cx="9144000" cy="1033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4D9B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EF4D9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Clr>
                <a:srgbClr val="202124"/>
              </a:buClr>
              <a:buSzPts val="2400"/>
            </a:pPr>
            <a:r>
              <a:rPr lang="en-US" sz="2400" b="0" dirty="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It is </a:t>
            </a:r>
            <a:r>
              <a:rPr lang="en-US" sz="2400" b="0" dirty="0">
                <a:solidFill>
                  <a:srgbClr val="CC3399"/>
                </a:solidFill>
                <a:latin typeface="arial"/>
                <a:ea typeface="arial"/>
                <a:cs typeface="arial"/>
                <a:sym typeface="arial"/>
              </a:rPr>
              <a:t>multidisciplinary</a:t>
            </a:r>
            <a:r>
              <a:rPr lang="en-US" sz="2400" b="0" dirty="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 by its nature, deriving research questions from </a:t>
            </a:r>
            <a:r>
              <a:rPr lang="en-US" sz="2400" b="0" dirty="0">
                <a:solidFill>
                  <a:srgbClr val="CC3399"/>
                </a:solidFill>
                <a:latin typeface="arial"/>
                <a:ea typeface="arial"/>
                <a:cs typeface="arial"/>
                <a:sym typeface="arial"/>
              </a:rPr>
              <a:t>food science </a:t>
            </a:r>
            <a:r>
              <a:rPr lang="en-US" sz="2400" b="0" dirty="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and applying </a:t>
            </a:r>
            <a:r>
              <a:rPr lang="en-US" sz="2400" b="0" dirty="0" err="1">
                <a:solidFill>
                  <a:srgbClr val="CC3399"/>
                </a:solidFill>
                <a:latin typeface="arial"/>
                <a:ea typeface="arial"/>
                <a:cs typeface="arial"/>
                <a:sym typeface="arial"/>
              </a:rPr>
              <a:t>behavioural</a:t>
            </a:r>
            <a:r>
              <a:rPr lang="en-US" sz="2400" b="0" dirty="0">
                <a:solidFill>
                  <a:srgbClr val="CC3399"/>
                </a:solidFill>
                <a:latin typeface="arial"/>
                <a:ea typeface="arial"/>
                <a:cs typeface="arial"/>
                <a:sym typeface="arial"/>
              </a:rPr>
              <a:t> research </a:t>
            </a:r>
            <a:r>
              <a:rPr lang="en-US" sz="2400" b="0" dirty="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methods to solve these questions.</a:t>
            </a:r>
            <a:endParaRPr lang="en-US" sz="2400" dirty="0"/>
          </a:p>
        </p:txBody>
      </p:sp>
      <p:sp>
        <p:nvSpPr>
          <p:cNvPr id="4" name="Google Shape;91;p2">
            <a:extLst>
              <a:ext uri="{FF2B5EF4-FFF2-40B4-BE49-F238E27FC236}">
                <a16:creationId xmlns:a16="http://schemas.microsoft.com/office/drawing/2014/main" id="{1B2D0979-7041-6207-C97A-C7C93215EB0B}"/>
              </a:ext>
            </a:extLst>
          </p:cNvPr>
          <p:cNvSpPr txBox="1"/>
          <p:nvPr/>
        </p:nvSpPr>
        <p:spPr>
          <a:xfrm>
            <a:off x="790575" y="699246"/>
            <a:ext cx="3190875" cy="6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77500" lnSpcReduction="2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6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Definition</a:t>
            </a:r>
            <a:endParaRPr sz="6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92;p2">
            <a:extLst>
              <a:ext uri="{FF2B5EF4-FFF2-40B4-BE49-F238E27FC236}">
                <a16:creationId xmlns:a16="http://schemas.microsoft.com/office/drawing/2014/main" id="{4B2F9090-C9FB-A796-2DA4-EDB2F18D09A7}"/>
              </a:ext>
            </a:extLst>
          </p:cNvPr>
          <p:cNvSpPr txBox="1"/>
          <p:nvPr/>
        </p:nvSpPr>
        <p:spPr>
          <a:xfrm>
            <a:off x="1138519" y="1627094"/>
            <a:ext cx="9144000" cy="467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Sensory food science is: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93;p2">
            <a:extLst>
              <a:ext uri="{FF2B5EF4-FFF2-40B4-BE49-F238E27FC236}">
                <a16:creationId xmlns:a16="http://schemas.microsoft.com/office/drawing/2014/main" id="{DA4351FB-A5BF-2416-55D4-0E0C5B5A4A42}"/>
              </a:ext>
            </a:extLst>
          </p:cNvPr>
          <p:cNvSpPr txBox="1"/>
          <p:nvPr/>
        </p:nvSpPr>
        <p:spPr>
          <a:xfrm>
            <a:off x="1138519" y="2347382"/>
            <a:ext cx="9144000" cy="794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A discipline dealing with </a:t>
            </a:r>
            <a:r>
              <a:rPr lang="en-US" sz="2400" b="0" i="0" u="none" strike="noStrike" cap="none" dirty="0">
                <a:solidFill>
                  <a:srgbClr val="CC3399"/>
                </a:solidFill>
                <a:latin typeface="arial"/>
                <a:ea typeface="arial"/>
                <a:cs typeface="arial"/>
                <a:sym typeface="arial"/>
              </a:rPr>
              <a:t>human sensory perceptions </a:t>
            </a:r>
            <a:r>
              <a:rPr lang="en-US" sz="2400" b="0" i="0" u="none" strike="noStrike" cap="none" dirty="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of and affective responses to foods, beverages and their components.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09903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2" name="Google Shape;98;p3">
            <a:extLst>
              <a:ext uri="{FF2B5EF4-FFF2-40B4-BE49-F238E27FC236}">
                <a16:creationId xmlns:a16="http://schemas.microsoft.com/office/drawing/2014/main" id="{48CEEF68-A715-A841-E321-CA47545FD789}"/>
              </a:ext>
            </a:extLst>
          </p:cNvPr>
          <p:cNvSpPr txBox="1"/>
          <p:nvPr/>
        </p:nvSpPr>
        <p:spPr>
          <a:xfrm>
            <a:off x="612375" y="521352"/>
            <a:ext cx="4950225" cy="816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sz="47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Multidisciplinarity</a:t>
            </a:r>
            <a:endParaRPr sz="47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99;p3">
            <a:extLst>
              <a:ext uri="{FF2B5EF4-FFF2-40B4-BE49-F238E27FC236}">
                <a16:creationId xmlns:a16="http://schemas.microsoft.com/office/drawing/2014/main" id="{9B4F3D13-3AFA-F7CF-A35D-E5BB4D4D89F1}"/>
              </a:ext>
            </a:extLst>
          </p:cNvPr>
          <p:cNvSpPr txBox="1"/>
          <p:nvPr/>
        </p:nvSpPr>
        <p:spPr>
          <a:xfrm>
            <a:off x="1681725" y="1517275"/>
            <a:ext cx="23055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Food Science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00;p3">
            <a:extLst>
              <a:ext uri="{FF2B5EF4-FFF2-40B4-BE49-F238E27FC236}">
                <a16:creationId xmlns:a16="http://schemas.microsoft.com/office/drawing/2014/main" id="{F21A2495-5C1D-323C-7779-745DDC0322C2}"/>
              </a:ext>
            </a:extLst>
          </p:cNvPr>
          <p:cNvSpPr txBox="1"/>
          <p:nvPr/>
        </p:nvSpPr>
        <p:spPr>
          <a:xfrm>
            <a:off x="1136850" y="4430425"/>
            <a:ext cx="3593100" cy="10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Behavioral research and experimental psychology (human responses)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01;p3">
            <a:extLst>
              <a:ext uri="{FF2B5EF4-FFF2-40B4-BE49-F238E27FC236}">
                <a16:creationId xmlns:a16="http://schemas.microsoft.com/office/drawing/2014/main" id="{6051423D-6194-3D9A-FDAF-66FB2522961D}"/>
              </a:ext>
            </a:extLst>
          </p:cNvPr>
          <p:cNvSpPr txBox="1"/>
          <p:nvPr/>
        </p:nvSpPr>
        <p:spPr>
          <a:xfrm>
            <a:off x="4729949" y="2901525"/>
            <a:ext cx="27321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None/>
            </a:pPr>
            <a:r>
              <a:rPr lang="en-US" sz="2400" b="1" i="1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Sensory scientist</a:t>
            </a:r>
            <a:endParaRPr sz="2400" b="1" i="1" u="none" strike="noStrike" cap="none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102;p3">
            <a:extLst>
              <a:ext uri="{FF2B5EF4-FFF2-40B4-BE49-F238E27FC236}">
                <a16:creationId xmlns:a16="http://schemas.microsoft.com/office/drawing/2014/main" id="{12185259-5806-476A-ABE1-D15D032B7911}"/>
              </a:ext>
            </a:extLst>
          </p:cNvPr>
          <p:cNvSpPr txBox="1"/>
          <p:nvPr/>
        </p:nvSpPr>
        <p:spPr>
          <a:xfrm>
            <a:off x="7616749" y="1719600"/>
            <a:ext cx="34407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Knowledge in statistics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103;p3">
            <a:extLst>
              <a:ext uri="{FF2B5EF4-FFF2-40B4-BE49-F238E27FC236}">
                <a16:creationId xmlns:a16="http://schemas.microsoft.com/office/drawing/2014/main" id="{F679927D-3EB8-808D-0AEF-A3A871DD96B4}"/>
              </a:ext>
            </a:extLst>
          </p:cNvPr>
          <p:cNvSpPr txBox="1"/>
          <p:nvPr/>
        </p:nvSpPr>
        <p:spPr>
          <a:xfrm>
            <a:off x="7905625" y="4502050"/>
            <a:ext cx="34407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Knowledge in data interpretation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" name="Google Shape;104;p3">
            <a:extLst>
              <a:ext uri="{FF2B5EF4-FFF2-40B4-BE49-F238E27FC236}">
                <a16:creationId xmlns:a16="http://schemas.microsoft.com/office/drawing/2014/main" id="{1A541FD1-238E-8054-B505-B37611B2D3CF}"/>
              </a:ext>
            </a:extLst>
          </p:cNvPr>
          <p:cNvCxnSpPr/>
          <p:nvPr/>
        </p:nvCxnSpPr>
        <p:spPr>
          <a:xfrm rot="10800000">
            <a:off x="3581400" y="2013975"/>
            <a:ext cx="1066800" cy="81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" name="Google Shape;105;p3">
            <a:extLst>
              <a:ext uri="{FF2B5EF4-FFF2-40B4-BE49-F238E27FC236}">
                <a16:creationId xmlns:a16="http://schemas.microsoft.com/office/drawing/2014/main" id="{A89E842A-2829-450F-7B00-C6EABB65ECFD}"/>
              </a:ext>
            </a:extLst>
          </p:cNvPr>
          <p:cNvCxnSpPr/>
          <p:nvPr/>
        </p:nvCxnSpPr>
        <p:spPr>
          <a:xfrm rot="10800000" flipH="1">
            <a:off x="7380525" y="2275250"/>
            <a:ext cx="402900" cy="58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" name="Google Shape;106;p3">
            <a:extLst>
              <a:ext uri="{FF2B5EF4-FFF2-40B4-BE49-F238E27FC236}">
                <a16:creationId xmlns:a16="http://schemas.microsoft.com/office/drawing/2014/main" id="{395A9E86-39A9-85D6-88EB-75FC342A5E08}"/>
              </a:ext>
            </a:extLst>
          </p:cNvPr>
          <p:cNvCxnSpPr/>
          <p:nvPr/>
        </p:nvCxnSpPr>
        <p:spPr>
          <a:xfrm flipH="1">
            <a:off x="3886325" y="3396350"/>
            <a:ext cx="816300" cy="91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" name="Google Shape;107;p3">
            <a:extLst>
              <a:ext uri="{FF2B5EF4-FFF2-40B4-BE49-F238E27FC236}">
                <a16:creationId xmlns:a16="http://schemas.microsoft.com/office/drawing/2014/main" id="{FCD4DA3E-5682-A399-44B1-94481757B040}"/>
              </a:ext>
            </a:extLst>
          </p:cNvPr>
          <p:cNvCxnSpPr/>
          <p:nvPr/>
        </p:nvCxnSpPr>
        <p:spPr>
          <a:xfrm>
            <a:off x="7402275" y="3429000"/>
            <a:ext cx="772800" cy="86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051173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2" name="Google Shape;112;p4">
            <a:extLst>
              <a:ext uri="{FF2B5EF4-FFF2-40B4-BE49-F238E27FC236}">
                <a16:creationId xmlns:a16="http://schemas.microsoft.com/office/drawing/2014/main" id="{27109E54-E82F-13DA-0DA4-10ED0E9E297B}"/>
              </a:ext>
            </a:extLst>
          </p:cNvPr>
          <p:cNvSpPr txBox="1">
            <a:spLocks/>
          </p:cNvSpPr>
          <p:nvPr/>
        </p:nvSpPr>
        <p:spPr>
          <a:xfrm>
            <a:off x="1138519" y="5048904"/>
            <a:ext cx="9421905" cy="679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rgbClr val="202124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3. Discrimination test method (e.g., triangle test) – are two products </a:t>
            </a:r>
            <a:r>
              <a:rPr lang="en-US" sz="2400">
                <a:solidFill>
                  <a:srgbClr val="CC3399"/>
                </a:solidFill>
                <a:latin typeface="arial"/>
                <a:ea typeface="arial"/>
                <a:cs typeface="arial"/>
                <a:sym typeface="arial"/>
              </a:rPr>
              <a:t>different</a:t>
            </a:r>
            <a:r>
              <a:rPr lang="en-US" sz="240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 in any way?</a:t>
            </a:r>
            <a:endParaRPr lang="en-US" sz="2400"/>
          </a:p>
        </p:txBody>
      </p:sp>
      <p:sp>
        <p:nvSpPr>
          <p:cNvPr id="3" name="Google Shape;113;p4">
            <a:extLst>
              <a:ext uri="{FF2B5EF4-FFF2-40B4-BE49-F238E27FC236}">
                <a16:creationId xmlns:a16="http://schemas.microsoft.com/office/drawing/2014/main" id="{2B4CA9EE-1FFA-448D-A301-32FAB58D884B}"/>
              </a:ext>
            </a:extLst>
          </p:cNvPr>
          <p:cNvSpPr txBox="1">
            <a:spLocks/>
          </p:cNvSpPr>
          <p:nvPr/>
        </p:nvSpPr>
        <p:spPr>
          <a:xfrm>
            <a:off x="1138519" y="3470322"/>
            <a:ext cx="9144000" cy="1033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4D9B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EF4D9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Clr>
                <a:srgbClr val="202124"/>
              </a:buClr>
              <a:buSzPts val="2400"/>
            </a:pPr>
            <a:r>
              <a:rPr lang="en-US" sz="2400" b="0" dirty="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2. Descriptive test method – focuses on </a:t>
            </a:r>
            <a:r>
              <a:rPr lang="en-US" sz="2400" b="0" dirty="0">
                <a:solidFill>
                  <a:srgbClr val="CC3399"/>
                </a:solidFill>
                <a:latin typeface="arial"/>
                <a:ea typeface="arial"/>
                <a:cs typeface="arial"/>
                <a:sym typeface="arial"/>
              </a:rPr>
              <a:t>specific characteristics </a:t>
            </a:r>
            <a:r>
              <a:rPr lang="en-US" sz="2400" b="0" dirty="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of a product (e.g., sweetness, bitterness, creaminess, etc.)</a:t>
            </a:r>
            <a:endParaRPr lang="en-US" sz="2400" dirty="0"/>
          </a:p>
        </p:txBody>
      </p:sp>
      <p:sp>
        <p:nvSpPr>
          <p:cNvPr id="4" name="Google Shape;114;p4">
            <a:extLst>
              <a:ext uri="{FF2B5EF4-FFF2-40B4-BE49-F238E27FC236}">
                <a16:creationId xmlns:a16="http://schemas.microsoft.com/office/drawing/2014/main" id="{D2C30159-2880-950F-85FF-67ACD37B0FB8}"/>
              </a:ext>
            </a:extLst>
          </p:cNvPr>
          <p:cNvSpPr txBox="1"/>
          <p:nvPr/>
        </p:nvSpPr>
        <p:spPr>
          <a:xfrm>
            <a:off x="962025" y="551848"/>
            <a:ext cx="3686175" cy="1015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sz="4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 methods</a:t>
            </a:r>
            <a:endParaRPr sz="47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15;p4">
            <a:extLst>
              <a:ext uri="{FF2B5EF4-FFF2-40B4-BE49-F238E27FC236}">
                <a16:creationId xmlns:a16="http://schemas.microsoft.com/office/drawing/2014/main" id="{B6DB462F-B734-7055-C857-6D4FB6A709E5}"/>
              </a:ext>
            </a:extLst>
          </p:cNvPr>
          <p:cNvSpPr txBox="1"/>
          <p:nvPr/>
        </p:nvSpPr>
        <p:spPr>
          <a:xfrm>
            <a:off x="1138519" y="2347382"/>
            <a:ext cx="9144000" cy="794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1. Affective test method (hedonic test) – </a:t>
            </a:r>
            <a:r>
              <a:rPr lang="en-US" sz="2400" b="0" i="0" u="none" strike="noStrike" cap="none">
                <a:solidFill>
                  <a:srgbClr val="CC3399"/>
                </a:solidFill>
                <a:latin typeface="arial"/>
                <a:ea typeface="arial"/>
                <a:cs typeface="arial"/>
                <a:sym typeface="arial"/>
              </a:rPr>
              <a:t>likeness, preference</a:t>
            </a:r>
            <a:r>
              <a:rPr lang="en-US" sz="24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400" b="0" i="0" u="none" strike="noStrike" cap="none">
              <a:solidFill>
                <a:srgbClr val="20212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8578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2" name="Google Shape;120;p5">
            <a:extLst>
              <a:ext uri="{FF2B5EF4-FFF2-40B4-BE49-F238E27FC236}">
                <a16:creationId xmlns:a16="http://schemas.microsoft.com/office/drawing/2014/main" id="{BEDCE52F-A05D-9C76-830A-52EA8DA94361}"/>
              </a:ext>
            </a:extLst>
          </p:cNvPr>
          <p:cNvSpPr txBox="1">
            <a:spLocks/>
          </p:cNvSpPr>
          <p:nvPr/>
        </p:nvSpPr>
        <p:spPr>
          <a:xfrm>
            <a:off x="1524000" y="3191435"/>
            <a:ext cx="9421905" cy="259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rgbClr val="202124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______________________________________________________</a:t>
            </a:r>
            <a:endParaRPr lang="en-US" sz="2400"/>
          </a:p>
        </p:txBody>
      </p:sp>
      <p:sp>
        <p:nvSpPr>
          <p:cNvPr id="3" name="Google Shape;121;p5">
            <a:extLst>
              <a:ext uri="{FF2B5EF4-FFF2-40B4-BE49-F238E27FC236}">
                <a16:creationId xmlns:a16="http://schemas.microsoft.com/office/drawing/2014/main" id="{B4B591AC-B4D2-1E40-EFCE-7DC29B7461BE}"/>
              </a:ext>
            </a:extLst>
          </p:cNvPr>
          <p:cNvSpPr txBox="1"/>
          <p:nvPr/>
        </p:nvSpPr>
        <p:spPr>
          <a:xfrm>
            <a:off x="967348" y="507505"/>
            <a:ext cx="5591175" cy="1015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sz="4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Tasting (hedonic test)</a:t>
            </a:r>
            <a:endParaRPr sz="47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Google Shape;122;p5">
            <a:extLst>
              <a:ext uri="{FF2B5EF4-FFF2-40B4-BE49-F238E27FC236}">
                <a16:creationId xmlns:a16="http://schemas.microsoft.com/office/drawing/2014/main" id="{2CC4029C-7474-176F-4FD0-BEE960E46265}"/>
              </a:ext>
            </a:extLst>
          </p:cNvPr>
          <p:cNvCxnSpPr>
            <a:stCxn id="2" idx="0"/>
          </p:cNvCxnSpPr>
          <p:nvPr/>
        </p:nvCxnSpPr>
        <p:spPr>
          <a:xfrm flipH="1">
            <a:off x="6230453" y="3191435"/>
            <a:ext cx="4500" cy="376500"/>
          </a:xfrm>
          <a:prstGeom prst="straightConnector1">
            <a:avLst/>
          </a:prstGeom>
          <a:noFill/>
          <a:ln w="571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" name="Google Shape;123;p5">
            <a:extLst>
              <a:ext uri="{FF2B5EF4-FFF2-40B4-BE49-F238E27FC236}">
                <a16:creationId xmlns:a16="http://schemas.microsoft.com/office/drawing/2014/main" id="{DAF64A7D-45AC-CF76-C7E1-B874E151BD41}"/>
              </a:ext>
            </a:extLst>
          </p:cNvPr>
          <p:cNvCxnSpPr/>
          <p:nvPr/>
        </p:nvCxnSpPr>
        <p:spPr>
          <a:xfrm flipH="1">
            <a:off x="1622612" y="3155576"/>
            <a:ext cx="4482" cy="376518"/>
          </a:xfrm>
          <a:prstGeom prst="straightConnector1">
            <a:avLst/>
          </a:prstGeom>
          <a:noFill/>
          <a:ln w="571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" name="Google Shape;124;p5">
            <a:extLst>
              <a:ext uri="{FF2B5EF4-FFF2-40B4-BE49-F238E27FC236}">
                <a16:creationId xmlns:a16="http://schemas.microsoft.com/office/drawing/2014/main" id="{5C9DFC07-7E8C-F01D-09AE-EF1FFD976FFA}"/>
              </a:ext>
            </a:extLst>
          </p:cNvPr>
          <p:cNvCxnSpPr/>
          <p:nvPr/>
        </p:nvCxnSpPr>
        <p:spPr>
          <a:xfrm flipH="1">
            <a:off x="3919818" y="3155576"/>
            <a:ext cx="4482" cy="376518"/>
          </a:xfrm>
          <a:prstGeom prst="straightConnector1">
            <a:avLst/>
          </a:prstGeom>
          <a:noFill/>
          <a:ln w="571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7" name="Google Shape;125;p5">
            <a:extLst>
              <a:ext uri="{FF2B5EF4-FFF2-40B4-BE49-F238E27FC236}">
                <a16:creationId xmlns:a16="http://schemas.microsoft.com/office/drawing/2014/main" id="{6AE57253-4C2C-C8F3-EC02-BC9D71110722}"/>
              </a:ext>
            </a:extLst>
          </p:cNvPr>
          <p:cNvCxnSpPr/>
          <p:nvPr/>
        </p:nvCxnSpPr>
        <p:spPr>
          <a:xfrm flipH="1">
            <a:off x="8541124" y="3191435"/>
            <a:ext cx="4482" cy="376518"/>
          </a:xfrm>
          <a:prstGeom prst="straightConnector1">
            <a:avLst/>
          </a:prstGeom>
          <a:noFill/>
          <a:ln w="571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8" name="Google Shape;126;p5">
            <a:extLst>
              <a:ext uri="{FF2B5EF4-FFF2-40B4-BE49-F238E27FC236}">
                <a16:creationId xmlns:a16="http://schemas.microsoft.com/office/drawing/2014/main" id="{C3CB883F-B8A7-5840-0634-9405B5FC1C8B}"/>
              </a:ext>
            </a:extLst>
          </p:cNvPr>
          <p:cNvCxnSpPr/>
          <p:nvPr/>
        </p:nvCxnSpPr>
        <p:spPr>
          <a:xfrm flipH="1">
            <a:off x="10833848" y="3191435"/>
            <a:ext cx="4482" cy="376518"/>
          </a:xfrm>
          <a:prstGeom prst="straightConnector1">
            <a:avLst/>
          </a:prstGeom>
          <a:noFill/>
          <a:ln w="571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" name="Google Shape;127;p5">
            <a:extLst>
              <a:ext uri="{FF2B5EF4-FFF2-40B4-BE49-F238E27FC236}">
                <a16:creationId xmlns:a16="http://schemas.microsoft.com/office/drawing/2014/main" id="{4B6D57A8-095D-5FAF-00ED-70FD677B4CF4}"/>
              </a:ext>
            </a:extLst>
          </p:cNvPr>
          <p:cNvSpPr txBox="1"/>
          <p:nvPr/>
        </p:nvSpPr>
        <p:spPr>
          <a:xfrm>
            <a:off x="1465730" y="3567953"/>
            <a:ext cx="313763" cy="49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28;p5">
            <a:extLst>
              <a:ext uri="{FF2B5EF4-FFF2-40B4-BE49-F238E27FC236}">
                <a16:creationId xmlns:a16="http://schemas.microsoft.com/office/drawing/2014/main" id="{D6FC61E0-FCA7-19BD-B949-43F8760679A6}"/>
              </a:ext>
            </a:extLst>
          </p:cNvPr>
          <p:cNvSpPr txBox="1"/>
          <p:nvPr/>
        </p:nvSpPr>
        <p:spPr>
          <a:xfrm>
            <a:off x="10654554" y="3599330"/>
            <a:ext cx="313763" cy="49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29;p5">
            <a:extLst>
              <a:ext uri="{FF2B5EF4-FFF2-40B4-BE49-F238E27FC236}">
                <a16:creationId xmlns:a16="http://schemas.microsoft.com/office/drawing/2014/main" id="{7D30CEFB-D63F-B66B-6F4B-71795FA5AA9E}"/>
              </a:ext>
            </a:extLst>
          </p:cNvPr>
          <p:cNvSpPr txBox="1"/>
          <p:nvPr/>
        </p:nvSpPr>
        <p:spPr>
          <a:xfrm>
            <a:off x="8357348" y="3626222"/>
            <a:ext cx="313763" cy="49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30;p5">
            <a:extLst>
              <a:ext uri="{FF2B5EF4-FFF2-40B4-BE49-F238E27FC236}">
                <a16:creationId xmlns:a16="http://schemas.microsoft.com/office/drawing/2014/main" id="{F6402F6F-6C33-CED9-C4D9-EAD3AC670642}"/>
              </a:ext>
            </a:extLst>
          </p:cNvPr>
          <p:cNvSpPr txBox="1"/>
          <p:nvPr/>
        </p:nvSpPr>
        <p:spPr>
          <a:xfrm>
            <a:off x="6060142" y="3626223"/>
            <a:ext cx="313763" cy="49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1;p5">
            <a:extLst>
              <a:ext uri="{FF2B5EF4-FFF2-40B4-BE49-F238E27FC236}">
                <a16:creationId xmlns:a16="http://schemas.microsoft.com/office/drawing/2014/main" id="{A1408390-9B76-6E3B-AEE7-A50921A61406}"/>
              </a:ext>
            </a:extLst>
          </p:cNvPr>
          <p:cNvSpPr txBox="1"/>
          <p:nvPr/>
        </p:nvSpPr>
        <p:spPr>
          <a:xfrm>
            <a:off x="3762936" y="3585883"/>
            <a:ext cx="313763" cy="49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32;p5">
            <a:extLst>
              <a:ext uri="{FF2B5EF4-FFF2-40B4-BE49-F238E27FC236}">
                <a16:creationId xmlns:a16="http://schemas.microsoft.com/office/drawing/2014/main" id="{BFDE558E-419D-745A-E169-9A56743DFA6D}"/>
              </a:ext>
            </a:extLst>
          </p:cNvPr>
          <p:cNvSpPr txBox="1"/>
          <p:nvPr/>
        </p:nvSpPr>
        <p:spPr>
          <a:xfrm>
            <a:off x="1333500" y="2339786"/>
            <a:ext cx="891986" cy="699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Dislike a lot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33;p5">
            <a:extLst>
              <a:ext uri="{FF2B5EF4-FFF2-40B4-BE49-F238E27FC236}">
                <a16:creationId xmlns:a16="http://schemas.microsoft.com/office/drawing/2014/main" id="{60F9BEAB-8173-1121-93D4-6CC3FAB49780}"/>
              </a:ext>
            </a:extLst>
          </p:cNvPr>
          <p:cNvSpPr txBox="1"/>
          <p:nvPr/>
        </p:nvSpPr>
        <p:spPr>
          <a:xfrm>
            <a:off x="3630706" y="2281516"/>
            <a:ext cx="891986" cy="699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Dislike a little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34;p5">
            <a:extLst>
              <a:ext uri="{FF2B5EF4-FFF2-40B4-BE49-F238E27FC236}">
                <a16:creationId xmlns:a16="http://schemas.microsoft.com/office/drawing/2014/main" id="{08E75305-ED73-04AA-741D-7AA3EE89DEF2}"/>
              </a:ext>
            </a:extLst>
          </p:cNvPr>
          <p:cNvSpPr txBox="1"/>
          <p:nvPr/>
        </p:nvSpPr>
        <p:spPr>
          <a:xfrm>
            <a:off x="8095131" y="2357715"/>
            <a:ext cx="891986" cy="699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Like a little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35;p5">
            <a:extLst>
              <a:ext uri="{FF2B5EF4-FFF2-40B4-BE49-F238E27FC236}">
                <a16:creationId xmlns:a16="http://schemas.microsoft.com/office/drawing/2014/main" id="{456411E5-301F-8BD3-75E5-2B7ED4F267DC}"/>
              </a:ext>
            </a:extLst>
          </p:cNvPr>
          <p:cNvSpPr txBox="1"/>
          <p:nvPr/>
        </p:nvSpPr>
        <p:spPr>
          <a:xfrm>
            <a:off x="10387855" y="2357715"/>
            <a:ext cx="891986" cy="699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Like a lot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36;p5">
            <a:extLst>
              <a:ext uri="{FF2B5EF4-FFF2-40B4-BE49-F238E27FC236}">
                <a16:creationId xmlns:a16="http://schemas.microsoft.com/office/drawing/2014/main" id="{C1BE4BEB-EA66-F7A1-D0EA-59C69BBD3E06}"/>
              </a:ext>
            </a:extLst>
          </p:cNvPr>
          <p:cNvSpPr txBox="1"/>
          <p:nvPr/>
        </p:nvSpPr>
        <p:spPr>
          <a:xfrm>
            <a:off x="5862918" y="2290480"/>
            <a:ext cx="1039906" cy="699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Neither like nor dislike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37;p5">
            <a:extLst>
              <a:ext uri="{FF2B5EF4-FFF2-40B4-BE49-F238E27FC236}">
                <a16:creationId xmlns:a16="http://schemas.microsoft.com/office/drawing/2014/main" id="{D9E5E5C8-C250-B534-DB04-F7024A47CD8C}"/>
              </a:ext>
            </a:extLst>
          </p:cNvPr>
          <p:cNvSpPr txBox="1"/>
          <p:nvPr/>
        </p:nvSpPr>
        <p:spPr>
          <a:xfrm>
            <a:off x="1305485" y="1598946"/>
            <a:ext cx="4127127" cy="380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000" b="0" i="0" u="sng" strike="noStrike" cap="none">
                <a:solidFill>
                  <a:srgbClr val="CC3399"/>
                </a:solidFill>
                <a:latin typeface="arial"/>
                <a:ea typeface="arial"/>
                <a:cs typeface="arial"/>
                <a:sym typeface="arial"/>
              </a:rPr>
              <a:t>5-point Likert Scale of preference</a:t>
            </a:r>
            <a:endParaRPr sz="2000" b="0" i="0" u="sng" strike="noStrike" cap="none">
              <a:solidFill>
                <a:srgbClr val="CC33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05213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2" name="Google Shape;142;g13a8a095e97_0_10">
            <a:extLst>
              <a:ext uri="{FF2B5EF4-FFF2-40B4-BE49-F238E27FC236}">
                <a16:creationId xmlns:a16="http://schemas.microsoft.com/office/drawing/2014/main" id="{B11F6017-E159-7C96-054B-E582C7E62837}"/>
              </a:ext>
            </a:extLst>
          </p:cNvPr>
          <p:cNvSpPr txBox="1"/>
          <p:nvPr/>
        </p:nvSpPr>
        <p:spPr>
          <a:xfrm>
            <a:off x="819150" y="450675"/>
            <a:ext cx="6551876" cy="10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sz="4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Tasting (descriptive test)</a:t>
            </a:r>
            <a:endParaRPr sz="47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43;g13a8a095e97_0_10">
            <a:extLst>
              <a:ext uri="{FF2B5EF4-FFF2-40B4-BE49-F238E27FC236}">
                <a16:creationId xmlns:a16="http://schemas.microsoft.com/office/drawing/2014/main" id="{EFDAAE18-F745-2F12-D738-F3BD5B59BA73}"/>
              </a:ext>
            </a:extLst>
          </p:cNvPr>
          <p:cNvSpPr txBox="1"/>
          <p:nvPr/>
        </p:nvSpPr>
        <p:spPr>
          <a:xfrm>
            <a:off x="1305476" y="1598950"/>
            <a:ext cx="67704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400" b="0" i="0" u="sng" strike="noStrike" cap="none">
                <a:solidFill>
                  <a:srgbClr val="CC3399"/>
                </a:solidFill>
                <a:latin typeface="arial"/>
                <a:ea typeface="arial"/>
                <a:cs typeface="arial"/>
                <a:sym typeface="arial"/>
              </a:rPr>
              <a:t>Describing a food product (orange juice)</a:t>
            </a:r>
            <a:endParaRPr sz="2400" b="0" i="0" u="sng" strike="noStrike" cap="none">
              <a:solidFill>
                <a:srgbClr val="CC33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44;g13a8a095e97_0_10">
            <a:extLst>
              <a:ext uri="{FF2B5EF4-FFF2-40B4-BE49-F238E27FC236}">
                <a16:creationId xmlns:a16="http://schemas.microsoft.com/office/drawing/2014/main" id="{A48ADE4A-AFCF-E8F0-E3CA-D5072AB1D5BE}"/>
              </a:ext>
            </a:extLst>
          </p:cNvPr>
          <p:cNvSpPr txBox="1"/>
          <p:nvPr/>
        </p:nvSpPr>
        <p:spPr>
          <a:xfrm>
            <a:off x="1305475" y="2420200"/>
            <a:ext cx="98850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CC3399"/>
                </a:solidFill>
                <a:latin typeface="arial"/>
                <a:ea typeface="arial"/>
                <a:cs typeface="arial"/>
                <a:sym typeface="arial"/>
              </a:rPr>
              <a:t>Special vocabulary used to describe the product. Some examples for orange juice are: </a:t>
            </a:r>
            <a:endParaRPr sz="2000" b="0" i="0" u="none" strike="noStrike" cap="none">
              <a:solidFill>
                <a:srgbClr val="CC33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45;g13a8a095e97_0_10">
            <a:extLst>
              <a:ext uri="{FF2B5EF4-FFF2-40B4-BE49-F238E27FC236}">
                <a16:creationId xmlns:a16="http://schemas.microsoft.com/office/drawing/2014/main" id="{17C8EF01-E63F-FCAD-69EA-A865381F77A6}"/>
              </a:ext>
            </a:extLst>
          </p:cNvPr>
          <p:cNvSpPr txBox="1"/>
          <p:nvPr/>
        </p:nvSpPr>
        <p:spPr>
          <a:xfrm>
            <a:off x="1305475" y="3241450"/>
            <a:ext cx="1589400" cy="17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000" b="0" i="0" u="sng" strike="noStrike" cap="none">
                <a:solidFill>
                  <a:srgbClr val="CC3399"/>
                </a:solidFill>
                <a:latin typeface="arial"/>
                <a:ea typeface="arial"/>
                <a:cs typeface="arial"/>
                <a:sym typeface="arial"/>
              </a:rPr>
              <a:t>Odour</a:t>
            </a:r>
            <a:endParaRPr sz="2000" b="0" i="0" u="sng" strike="noStrike" cap="none">
              <a:solidFill>
                <a:srgbClr val="CC33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Fruity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Cooked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Sweet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Floral 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46;g13a8a095e97_0_10">
            <a:extLst>
              <a:ext uri="{FF2B5EF4-FFF2-40B4-BE49-F238E27FC236}">
                <a16:creationId xmlns:a16="http://schemas.microsoft.com/office/drawing/2014/main" id="{966AAC6D-1E17-ADD8-D889-9D5AF6B66EE7}"/>
              </a:ext>
            </a:extLst>
          </p:cNvPr>
          <p:cNvSpPr txBox="1"/>
          <p:nvPr/>
        </p:nvSpPr>
        <p:spPr>
          <a:xfrm>
            <a:off x="2954775" y="3241450"/>
            <a:ext cx="1589400" cy="17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000" b="0" i="0" u="sng" strike="noStrike" cap="none">
                <a:solidFill>
                  <a:srgbClr val="CC3399"/>
                </a:solidFill>
                <a:latin typeface="arial"/>
                <a:ea typeface="arial"/>
                <a:cs typeface="arial"/>
                <a:sym typeface="arial"/>
              </a:rPr>
              <a:t>Flavour</a:t>
            </a:r>
            <a:endParaRPr sz="2000" b="0" i="0" u="sng" strike="noStrike" cap="none">
              <a:solidFill>
                <a:srgbClr val="CC33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Sweet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Sour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Burned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Watery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147;g13a8a095e97_0_10">
            <a:extLst>
              <a:ext uri="{FF2B5EF4-FFF2-40B4-BE49-F238E27FC236}">
                <a16:creationId xmlns:a16="http://schemas.microsoft.com/office/drawing/2014/main" id="{CDF891F0-CDB5-C329-C7B2-DAF23BD15864}"/>
              </a:ext>
            </a:extLst>
          </p:cNvPr>
          <p:cNvSpPr txBox="1"/>
          <p:nvPr/>
        </p:nvSpPr>
        <p:spPr>
          <a:xfrm>
            <a:off x="4723850" y="3241450"/>
            <a:ext cx="1589400" cy="17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000" b="0" i="0" u="sng" strike="noStrike" cap="none">
                <a:solidFill>
                  <a:srgbClr val="CC3399"/>
                </a:solidFill>
                <a:latin typeface="arial"/>
                <a:ea typeface="arial"/>
                <a:cs typeface="arial"/>
                <a:sym typeface="arial"/>
              </a:rPr>
              <a:t>Texture</a:t>
            </a:r>
            <a:endParaRPr sz="2000" b="0" i="0" u="sng" strike="noStrike" cap="none">
              <a:solidFill>
                <a:srgbClr val="CC33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Smooth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Dense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Astringent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Watery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148;g13a8a095e97_0_10">
            <a:extLst>
              <a:ext uri="{FF2B5EF4-FFF2-40B4-BE49-F238E27FC236}">
                <a16:creationId xmlns:a16="http://schemas.microsoft.com/office/drawing/2014/main" id="{8AEEABD4-281F-9FD7-FB38-DD650C1083B3}"/>
              </a:ext>
            </a:extLst>
          </p:cNvPr>
          <p:cNvSpPr txBox="1"/>
          <p:nvPr/>
        </p:nvSpPr>
        <p:spPr>
          <a:xfrm>
            <a:off x="6492925" y="3241450"/>
            <a:ext cx="1589400" cy="17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endParaRPr sz="2000" b="0" i="0" u="sng" strike="noStrike" cap="none">
              <a:solidFill>
                <a:srgbClr val="CC33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endParaRPr sz="2000" b="0" i="0" u="sng" strike="noStrike" cap="none">
              <a:solidFill>
                <a:srgbClr val="CC33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endParaRPr sz="2000" b="0" i="0" u="sng" strike="noStrike" cap="none">
              <a:solidFill>
                <a:srgbClr val="CC33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000" b="0" i="0" u="sng" strike="noStrike" cap="none">
                <a:solidFill>
                  <a:srgbClr val="CC3399"/>
                </a:solidFill>
                <a:latin typeface="arial"/>
                <a:ea typeface="arial"/>
                <a:cs typeface="arial"/>
                <a:sym typeface="arial"/>
              </a:rPr>
              <a:t>Aftertaste</a:t>
            </a:r>
            <a:endParaRPr sz="2000" b="0" i="0" u="sng" strike="noStrike" cap="none">
              <a:solidFill>
                <a:srgbClr val="CC33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Bitter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Sweet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Spicy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Citric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149;g13a8a095e97_0_10">
            <a:extLst>
              <a:ext uri="{FF2B5EF4-FFF2-40B4-BE49-F238E27FC236}">
                <a16:creationId xmlns:a16="http://schemas.microsoft.com/office/drawing/2014/main" id="{B7529BB6-708F-D3C5-4330-4DF0639AB3EC}"/>
              </a:ext>
            </a:extLst>
          </p:cNvPr>
          <p:cNvSpPr txBox="1"/>
          <p:nvPr/>
        </p:nvSpPr>
        <p:spPr>
          <a:xfrm>
            <a:off x="8172600" y="5134325"/>
            <a:ext cx="16572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None/>
            </a:pPr>
            <a:r>
              <a:rPr lang="en-US" sz="100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Source (photo): Pixabay</a:t>
            </a:r>
            <a:endParaRPr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Google Shape;150;g13a8a095e97_0_10">
            <a:extLst>
              <a:ext uri="{FF2B5EF4-FFF2-40B4-BE49-F238E27FC236}">
                <a16:creationId xmlns:a16="http://schemas.microsoft.com/office/drawing/2014/main" id="{F19DB9DD-CF81-625D-9142-D120A1C1CBA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3475" y="2953000"/>
            <a:ext cx="3271987" cy="21813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42657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2" name="Google Shape;155;p6">
            <a:extLst>
              <a:ext uri="{FF2B5EF4-FFF2-40B4-BE49-F238E27FC236}">
                <a16:creationId xmlns:a16="http://schemas.microsoft.com/office/drawing/2014/main" id="{CAAA953A-A4E5-D424-BD7E-A54098B72F1C}"/>
              </a:ext>
            </a:extLst>
          </p:cNvPr>
          <p:cNvSpPr txBox="1">
            <a:spLocks/>
          </p:cNvSpPr>
          <p:nvPr/>
        </p:nvSpPr>
        <p:spPr>
          <a:xfrm>
            <a:off x="1683338" y="1563065"/>
            <a:ext cx="605100" cy="6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rgbClr val="202124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lang="en-US" sz="2400"/>
          </a:p>
        </p:txBody>
      </p:sp>
      <p:sp>
        <p:nvSpPr>
          <p:cNvPr id="3" name="Google Shape;156;p6">
            <a:extLst>
              <a:ext uri="{FF2B5EF4-FFF2-40B4-BE49-F238E27FC236}">
                <a16:creationId xmlns:a16="http://schemas.microsoft.com/office/drawing/2014/main" id="{14328589-8B61-BA9B-D86C-E11CD7A515D8}"/>
              </a:ext>
            </a:extLst>
          </p:cNvPr>
          <p:cNvSpPr txBox="1"/>
          <p:nvPr/>
        </p:nvSpPr>
        <p:spPr>
          <a:xfrm>
            <a:off x="594251" y="545736"/>
            <a:ext cx="5705475" cy="83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sz="4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Tasting (Triangle test)</a:t>
            </a:r>
            <a:endParaRPr sz="47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57;p6">
            <a:extLst>
              <a:ext uri="{FF2B5EF4-FFF2-40B4-BE49-F238E27FC236}">
                <a16:creationId xmlns:a16="http://schemas.microsoft.com/office/drawing/2014/main" id="{637C807E-92A5-C8A4-40B1-086D45EED8E2}"/>
              </a:ext>
            </a:extLst>
          </p:cNvPr>
          <p:cNvSpPr txBox="1"/>
          <p:nvPr/>
        </p:nvSpPr>
        <p:spPr>
          <a:xfrm>
            <a:off x="1304975" y="3924270"/>
            <a:ext cx="515471" cy="679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58;p6">
            <a:extLst>
              <a:ext uri="{FF2B5EF4-FFF2-40B4-BE49-F238E27FC236}">
                <a16:creationId xmlns:a16="http://schemas.microsoft.com/office/drawing/2014/main" id="{1FB1DF2A-C04E-B220-6607-ABF76313C638}"/>
              </a:ext>
            </a:extLst>
          </p:cNvPr>
          <p:cNvSpPr txBox="1"/>
          <p:nvPr/>
        </p:nvSpPr>
        <p:spPr>
          <a:xfrm>
            <a:off x="3582390" y="3838902"/>
            <a:ext cx="445995" cy="679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159;p6">
            <a:extLst>
              <a:ext uri="{FF2B5EF4-FFF2-40B4-BE49-F238E27FC236}">
                <a16:creationId xmlns:a16="http://schemas.microsoft.com/office/drawing/2014/main" id="{03336EC1-88AB-7DB4-33DA-4AEFDD35944A}"/>
              </a:ext>
            </a:extLst>
          </p:cNvPr>
          <p:cNvSpPr/>
          <p:nvPr/>
        </p:nvSpPr>
        <p:spPr>
          <a:xfrm>
            <a:off x="4912659" y="1651140"/>
            <a:ext cx="1215271" cy="4152560"/>
          </a:xfrm>
          <a:prstGeom prst="righ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160;p6">
            <a:extLst>
              <a:ext uri="{FF2B5EF4-FFF2-40B4-BE49-F238E27FC236}">
                <a16:creationId xmlns:a16="http://schemas.microsoft.com/office/drawing/2014/main" id="{95440E04-71BE-205D-2D7F-583387B29911}"/>
              </a:ext>
            </a:extLst>
          </p:cNvPr>
          <p:cNvSpPr txBox="1"/>
          <p:nvPr/>
        </p:nvSpPr>
        <p:spPr>
          <a:xfrm>
            <a:off x="7128892" y="4914219"/>
            <a:ext cx="4948519" cy="1085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CC3399"/>
                </a:solidFill>
                <a:latin typeface="arial"/>
                <a:ea typeface="arial"/>
                <a:cs typeface="arial"/>
                <a:sym typeface="arial"/>
              </a:rPr>
              <a:t>Which one of the three orange juices is the different one?</a:t>
            </a:r>
            <a:endParaRPr sz="2400" b="0" i="0" u="none" strike="noStrike" cap="none" dirty="0">
              <a:solidFill>
                <a:srgbClr val="CC33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161;p6">
            <a:extLst>
              <a:ext uri="{FF2B5EF4-FFF2-40B4-BE49-F238E27FC236}">
                <a16:creationId xmlns:a16="http://schemas.microsoft.com/office/drawing/2014/main" id="{ADD05651-DD43-FD14-2D15-E880527572FB}"/>
              </a:ext>
            </a:extLst>
          </p:cNvPr>
          <p:cNvSpPr txBox="1"/>
          <p:nvPr/>
        </p:nvSpPr>
        <p:spPr>
          <a:xfrm>
            <a:off x="7626626" y="1725791"/>
            <a:ext cx="2431774" cy="442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1. Concentrate</a:t>
            </a:r>
            <a:endParaRPr sz="2400" b="0" i="0" u="none" strike="noStrike" cap="none" dirty="0">
              <a:solidFill>
                <a:srgbClr val="2021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162;p6">
            <a:extLst>
              <a:ext uri="{FF2B5EF4-FFF2-40B4-BE49-F238E27FC236}">
                <a16:creationId xmlns:a16="http://schemas.microsoft.com/office/drawing/2014/main" id="{933FA986-F86B-51BF-1B44-51D7C7AB2DC5}"/>
              </a:ext>
            </a:extLst>
          </p:cNvPr>
          <p:cNvSpPr txBox="1"/>
          <p:nvPr/>
        </p:nvSpPr>
        <p:spPr>
          <a:xfrm>
            <a:off x="7643192" y="2677040"/>
            <a:ext cx="2153480" cy="442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2. Taste</a:t>
            </a:r>
            <a:endParaRPr sz="2400" b="0" i="0" u="none" strike="noStrike" cap="none" dirty="0">
              <a:solidFill>
                <a:srgbClr val="2021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63;p6">
            <a:extLst>
              <a:ext uri="{FF2B5EF4-FFF2-40B4-BE49-F238E27FC236}">
                <a16:creationId xmlns:a16="http://schemas.microsoft.com/office/drawing/2014/main" id="{FD23A8A8-94DD-0C15-B6F0-07A0F689A7C9}"/>
              </a:ext>
            </a:extLst>
          </p:cNvPr>
          <p:cNvSpPr txBox="1"/>
          <p:nvPr/>
        </p:nvSpPr>
        <p:spPr>
          <a:xfrm>
            <a:off x="7643191" y="3664910"/>
            <a:ext cx="3415333" cy="442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3. Answer the following:</a:t>
            </a:r>
            <a:endParaRPr sz="2400" b="0" i="0" u="none" strike="noStrike" cap="none" dirty="0">
              <a:solidFill>
                <a:srgbClr val="2021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" name="Google Shape;165;p6">
            <a:extLst>
              <a:ext uri="{FF2B5EF4-FFF2-40B4-BE49-F238E27FC236}">
                <a16:creationId xmlns:a16="http://schemas.microsoft.com/office/drawing/2014/main" id="{710E40C3-E654-9BF0-EF71-90F4E1CFB5D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7300" y="2224965"/>
            <a:ext cx="1657200" cy="11054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66;p6">
            <a:extLst>
              <a:ext uri="{FF2B5EF4-FFF2-40B4-BE49-F238E27FC236}">
                <a16:creationId xmlns:a16="http://schemas.microsoft.com/office/drawing/2014/main" id="{46ADD1E9-47C9-88F3-D004-B6E722D3803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503" y="4518440"/>
            <a:ext cx="1657200" cy="11054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67;p6">
            <a:extLst>
              <a:ext uri="{FF2B5EF4-FFF2-40B4-BE49-F238E27FC236}">
                <a16:creationId xmlns:a16="http://schemas.microsoft.com/office/drawing/2014/main" id="{D2057BE9-78B7-8E59-F772-D1905594123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6787" y="4518440"/>
            <a:ext cx="1657200" cy="1105409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64;p6">
            <a:extLst>
              <a:ext uri="{FF2B5EF4-FFF2-40B4-BE49-F238E27FC236}">
                <a16:creationId xmlns:a16="http://schemas.microsoft.com/office/drawing/2014/main" id="{165CD567-B312-F2C1-5CFE-E423BC835111}"/>
              </a:ext>
            </a:extLst>
          </p:cNvPr>
          <p:cNvSpPr txBox="1"/>
          <p:nvPr/>
        </p:nvSpPr>
        <p:spPr>
          <a:xfrm>
            <a:off x="602534" y="5623849"/>
            <a:ext cx="16572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None/>
            </a:pPr>
            <a:r>
              <a:rPr lang="en-US" sz="1000" dirty="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Source (photo): Burst</a:t>
            </a:r>
            <a:endParaRPr sz="1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20187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19" descr="Logo, icon&#10;&#10;Description automatically generated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925864" y="5898871"/>
            <a:ext cx="384865" cy="384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19" descr="Icon&#10;&#10;Description automatically generated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380304" y="5849725"/>
            <a:ext cx="453335" cy="453335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19"/>
          <p:cNvSpPr txBox="1"/>
          <p:nvPr/>
        </p:nvSpPr>
        <p:spPr>
          <a:xfrm>
            <a:off x="9950655" y="5937892"/>
            <a:ext cx="1014966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Follow us on</a:t>
            </a:r>
            <a:endParaRPr/>
          </a:p>
        </p:txBody>
      </p:sp>
      <p:sp>
        <p:nvSpPr>
          <p:cNvPr id="322" name="Google Shape;322;p1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323" name="Google Shape;323;p19"/>
          <p:cNvSpPr/>
          <p:nvPr/>
        </p:nvSpPr>
        <p:spPr>
          <a:xfrm>
            <a:off x="5442775" y="3431743"/>
            <a:ext cx="1318867" cy="709612"/>
          </a:xfrm>
          <a:prstGeom prst="rect">
            <a:avLst/>
          </a:prstGeom>
          <a:solidFill>
            <a:srgbClr val="EF4D9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19"/>
          <p:cNvSpPr txBox="1"/>
          <p:nvPr/>
        </p:nvSpPr>
        <p:spPr>
          <a:xfrm>
            <a:off x="5445298" y="3429000"/>
            <a:ext cx="1301404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Q&amp;A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328</Words>
  <Application>Microsoft Office PowerPoint</Application>
  <PresentationFormat>Widescreen</PresentationFormat>
  <Paragraphs>91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Arial</vt:lpstr>
      <vt:lpstr>Calibri</vt:lpstr>
      <vt:lpstr>Titillium Web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Sensory Evaluation</dc:title>
  <dc:creator>Petros and Miretta Malioti</dc:creator>
  <cp:lastModifiedBy>Petros and Miretta Malioti</cp:lastModifiedBy>
  <cp:revision>4</cp:revision>
  <dcterms:created xsi:type="dcterms:W3CDTF">2022-06-26T18:34:03Z</dcterms:created>
  <dcterms:modified xsi:type="dcterms:W3CDTF">2022-09-16T19:40:51Z</dcterms:modified>
</cp:coreProperties>
</file>